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autoCompressPictures="0">
  <p:sldMasterIdLst>
    <p:sldMasterId id="214748376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6" r:id="rId6"/>
    <p:sldId id="278" r:id="rId7"/>
    <p:sldId id="284" r:id="rId8"/>
    <p:sldId id="265" r:id="rId9"/>
    <p:sldId id="286" r:id="rId10"/>
    <p:sldId id="283" r:id="rId11"/>
    <p:sldId id="285" r:id="rId12"/>
    <p:sldId id="274" r:id="rId13"/>
    <p:sldId id="279" r:id="rId14"/>
    <p:sldId id="281" r:id="rId15"/>
    <p:sldId id="275" r:id="rId16"/>
    <p:sldId id="282" r:id="rId17"/>
  </p:sldIdLst>
  <p:sldSz cx="12192000" cy="6858000"/>
  <p:notesSz cx="6858000" cy="9144000"/>
  <p:defaultTextStyle>
    <a:defPPr algn="r" rtl="1">
      <a:defRPr lang="ar-SA"/>
    </a:defPPr>
    <a:lvl1pPr marL="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AFBC3DF-941C-4AFF-9268-538596BC0C56}">
          <p14:sldIdLst>
            <p14:sldId id="256"/>
            <p14:sldId id="266"/>
            <p14:sldId id="278"/>
            <p14:sldId id="284"/>
            <p14:sldId id="265"/>
            <p14:sldId id="286"/>
            <p14:sldId id="283"/>
            <p14:sldId id="285"/>
            <p14:sldId id="274"/>
            <p14:sldId id="279"/>
            <p14:sldId id="281"/>
            <p14:sldId id="275"/>
            <p14:sldId id="282"/>
          </p14:sldIdLst>
        </p14:section>
        <p14:section name="مقطع بدون عنوان" id="{DAD2F7E0-1360-4638-8D04-9CD0C207578D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014" autoAdjust="0"/>
    <p:restoredTop sz="94605" autoAdjust="0"/>
  </p:normalViewPr>
  <p:slideViewPr>
    <p:cSldViewPr snapToGrid="0">
      <p:cViewPr varScale="1">
        <p:scale>
          <a:sx n="78" d="100"/>
          <a:sy n="78" d="100"/>
        </p:scale>
        <p:origin x="7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أس الصفحة 1">
            <a:extLst>
              <a:ext uri="{FF2B5EF4-FFF2-40B4-BE49-F238E27FC236}">
                <a16:creationId xmlns="" xmlns:a16="http://schemas.microsoft.com/office/drawing/2014/main" id="{C5E31F1D-B770-49C1-B052-03886EDEA9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="" xmlns:a16="http://schemas.microsoft.com/office/drawing/2014/main" id="{BFC43817-FD86-4373-B40E-6CBB542BCD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BEBF013A-B6E9-467A-AF4B-5DBE1C3AA8F6}" type="datetime1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13/05/1445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تذييل الصفحة 3">
            <a:extLst>
              <a:ext uri="{FF2B5EF4-FFF2-40B4-BE49-F238E27FC236}">
                <a16:creationId xmlns="" xmlns:a16="http://schemas.microsoft.com/office/drawing/2014/main" id="{F612283F-BEA1-4D1A-BA94-FFBA9F1AE0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="" xmlns:a16="http://schemas.microsoft.com/office/drawing/2014/main" id="{E149D65C-7261-4768-B0C2-68B9FFF062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B316AF9F-6B76-43CD-9905-4BC49EEA19F9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9928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أس الصفحة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BE09507-1F2E-41A4-92C0-9E83FD29F8D0}" type="datetime1">
              <a:rPr lang="ar-SA" smtClean="0"/>
              <a:pPr/>
              <a:t>13/05/1445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ar-SA" noProof="0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 flipH="1"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ar-SA" noProof="0" dirty="0" smtClean="0"/>
              <a:t>تحرير أنماط النص الرئيسي</a:t>
            </a:r>
          </a:p>
          <a:p>
            <a:pPr lvl="1" rtl="1"/>
            <a:r>
              <a:rPr lang="ar-SA" noProof="0" dirty="0" smtClean="0"/>
              <a:t>المستوى الثاني</a:t>
            </a:r>
          </a:p>
          <a:p>
            <a:pPr lvl="2" rtl="1"/>
            <a:r>
              <a:rPr lang="ar-SA" noProof="0" dirty="0" smtClean="0"/>
              <a:t>المستوى الثالث</a:t>
            </a:r>
          </a:p>
          <a:p>
            <a:pPr lvl="3" rtl="1"/>
            <a:r>
              <a:rPr lang="ar-SA" noProof="0" dirty="0" smtClean="0"/>
              <a:t>المستوى الرابع</a:t>
            </a:r>
          </a:p>
          <a:p>
            <a:pPr lvl="4" rtl="1"/>
            <a:r>
              <a:rPr lang="ar-SA" noProof="0" dirty="0" smtClean="0"/>
              <a:t>المستوى الخامس</a:t>
            </a:r>
            <a:endParaRPr lang="ar-SA" noProof="0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0DF9688-6BCA-45B0-A938-499B4A6BA31F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955951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1"/>
            <a:fld id="{00DF9688-6BCA-45B0-A938-499B4A6BA31F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293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1"/>
            <a:fld id="{00DF9688-6BCA-45B0-A938-499B4A6BA31F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13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354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المستطيل 15"/>
          <p:cNvSpPr/>
          <p:nvPr/>
        </p:nvSpPr>
        <p:spPr>
          <a:xfrm flipH="1">
            <a:off x="-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المستطيل 9"/>
          <p:cNvSpPr/>
          <p:nvPr/>
        </p:nvSpPr>
        <p:spPr>
          <a:xfrm flipH="1">
            <a:off x="1307868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rtlCol="1"/>
          <a:lstStyle/>
          <a:p>
            <a:pPr algn="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المستطيل 10"/>
          <p:cNvSpPr/>
          <p:nvPr/>
        </p:nvSpPr>
        <p:spPr>
          <a:xfrm flipH="1">
            <a:off x="1447799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  <p:txBody>
          <a:bodyPr rtlCol="1"/>
          <a:lstStyle/>
          <a:p>
            <a:pPr algn="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المستطيل 14"/>
          <p:cNvSpPr/>
          <p:nvPr/>
        </p:nvSpPr>
        <p:spPr>
          <a:xfrm flipH="1"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المجموعة 3"/>
          <p:cNvGrpSpPr/>
          <p:nvPr/>
        </p:nvGrpSpPr>
        <p:grpSpPr>
          <a:xfrm flipH="1"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موصل مستقيم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موصل مستقيم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موصل مستقيم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 flipH="1">
            <a:off x="1561706" y="2091263"/>
            <a:ext cx="9068586" cy="2590800"/>
          </a:xfrm>
        </p:spPr>
        <p:txBody>
          <a:bodyPr tIns="45720" bIns="45720" rtlCol="1" anchor="ctr">
            <a:noAutofit/>
          </a:bodyPr>
          <a:lstStyle>
            <a:lvl1pPr algn="ctr" rtl="1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العنوان الفرعي 2"/>
          <p:cNvSpPr>
            <a:spLocks noGrp="1"/>
          </p:cNvSpPr>
          <p:nvPr>
            <p:ph type="subTitle" idx="1"/>
          </p:nvPr>
        </p:nvSpPr>
        <p:spPr>
          <a:xfrm flipH="1">
            <a:off x="1559052" y="4682062"/>
            <a:ext cx="9070848" cy="457201"/>
          </a:xfrm>
        </p:spPr>
        <p:txBody>
          <a:bodyPr rtlCol="1">
            <a:normAutofit/>
          </a:bodyPr>
          <a:lstStyle>
            <a:lvl1pPr marL="0" indent="0" algn="ctr" rtl="1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1600"/>
            </a:lvl2pPr>
            <a:lvl3pPr marL="914400" indent="0" algn="ctr" rtl="1">
              <a:buNone/>
              <a:defRPr sz="16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ar-SA" noProof="0" smtClean="0"/>
              <a:t>انقر لتحرير نمط العنوان الثانوي الرئيسي</a:t>
            </a:r>
            <a:endParaRPr lang="ar-SA" noProof="0" dirty="0"/>
          </a:p>
        </p:txBody>
      </p:sp>
      <p:sp>
        <p:nvSpPr>
          <p:cNvPr id="20" name="عنصر نائب للتاريخ 19"/>
          <p:cNvSpPr>
            <a:spLocks noGrp="1"/>
          </p:cNvSpPr>
          <p:nvPr>
            <p:ph type="dt" sz="half" idx="10"/>
          </p:nvPr>
        </p:nvSpPr>
        <p:spPr>
          <a:xfrm flipH="1">
            <a:off x="5318760" y="1341255"/>
            <a:ext cx="1554480" cy="527213"/>
          </a:xfrm>
        </p:spPr>
        <p:txBody>
          <a:bodyPr rtlCol="1"/>
          <a:lstStyle>
            <a:lvl1pPr algn="ctr" rtl="1">
              <a:defRPr sz="1300" spc="0" baseline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CE8766C-4F49-4F5B-89A5-69E14DA01F29}" type="datetime1">
              <a:rPr lang="ar-SA" noProof="0" smtClean="0"/>
              <a:t>13/05/1445</a:t>
            </a:fld>
            <a:endParaRPr lang="ar-SA" noProof="0" dirty="0"/>
          </a:p>
        </p:txBody>
      </p:sp>
      <p:sp>
        <p:nvSpPr>
          <p:cNvPr id="21" name="عنصر نائب لتذييل الصفحة 20"/>
          <p:cNvSpPr>
            <a:spLocks noGrp="1"/>
          </p:cNvSpPr>
          <p:nvPr>
            <p:ph type="ftr" sz="quarter" idx="11"/>
          </p:nvPr>
        </p:nvSpPr>
        <p:spPr>
          <a:xfrm flipH="1">
            <a:off x="4832604" y="5212080"/>
            <a:ext cx="5905500" cy="228600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12"/>
          </p:nvPr>
        </p:nvSpPr>
        <p:spPr>
          <a:xfrm flipH="1">
            <a:off x="1473200" y="5212080"/>
            <a:ext cx="2111881" cy="228600"/>
          </a:xfrm>
        </p:spPr>
        <p:txBody>
          <a:bodyPr rtlCol="1"/>
          <a:lstStyle>
            <a:lvl1pPr algn="l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FAB73BC-B049-4115-A692-8D63A059BFB8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العنوان والنص ال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1066800" y="642594"/>
            <a:ext cx="10058400" cy="13716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>
          <a:xfrm flipH="1">
            <a:off x="1066800" y="2103120"/>
            <a:ext cx="10058400" cy="3931920"/>
          </a:xfrm>
        </p:spPr>
        <p:txBody>
          <a:bodyPr vert="eaVert"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9059336" y="6214535"/>
            <a:ext cx="2743200" cy="256032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</a:defRPr>
            </a:lvl1pPr>
          </a:lstStyle>
          <a:p>
            <a:pPr rtl="1"/>
            <a:fld id="{27390E3D-A33E-4A97-AC62-8872118E12A6}" type="datetime1">
              <a:rPr lang="ar-SA" noProof="0" smtClean="0"/>
              <a:t>13/05/1445</a:t>
            </a:fld>
            <a:endParaRPr lang="ar-SA" noProof="0" dirty="0"/>
          </a:p>
        </p:txBody>
      </p:sp>
      <p:sp>
        <p:nvSpPr>
          <p:cNvPr id="5" name="عنصر نائب لتذييل الصفحة 4"/>
          <p:cNvSpPr>
            <a:spLocks noGrp="1"/>
          </p:cNvSpPr>
          <p:nvPr>
            <p:ph type="ftr" sz="quarter" idx="11"/>
          </p:nvPr>
        </p:nvSpPr>
        <p:spPr>
          <a:xfrm flipH="1">
            <a:off x="3489960" y="6214535"/>
            <a:ext cx="5212080" cy="256032"/>
          </a:xfrm>
        </p:spPr>
        <p:txBody>
          <a:bodyPr rtlCol="1"/>
          <a:lstStyle>
            <a:lvl1pPr algn="ctr" rtl="1">
              <a:defRPr>
                <a:solidFill>
                  <a:schemeClr val="tx2"/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380425" y="6214535"/>
            <a:ext cx="1463040" cy="256032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</a:defRPr>
            </a:lvl1pPr>
          </a:lstStyle>
          <a:p>
            <a:pPr algn="l"/>
            <a:fld id="{4FAB73BC-B049-4115-A692-8D63A059BFB8}" type="slidenum">
              <a:rPr lang="ar-SA" smtClean="0"/>
              <a:pPr algn="l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العنوان العمودي وال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العمودي 1"/>
          <p:cNvSpPr>
            <a:spLocks noGrp="1"/>
          </p:cNvSpPr>
          <p:nvPr>
            <p:ph type="title" orient="vert"/>
          </p:nvPr>
        </p:nvSpPr>
        <p:spPr>
          <a:xfrm flipH="1">
            <a:off x="838200" y="762000"/>
            <a:ext cx="2362200" cy="5257800"/>
          </a:xfrm>
        </p:spPr>
        <p:txBody>
          <a:bodyPr vert="vert270" rtlCol="1"/>
          <a:lstStyle>
            <a:lvl1pPr algn="r" rtl="1">
              <a:defRPr/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>
          <a:xfrm flipH="1">
            <a:off x="3276600" y="762000"/>
            <a:ext cx="8077200" cy="5257800"/>
          </a:xfrm>
        </p:spPr>
        <p:txBody>
          <a:bodyPr vert="vert270"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9059336" y="6214535"/>
            <a:ext cx="2743200" cy="256032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</a:defRPr>
            </a:lvl1pPr>
          </a:lstStyle>
          <a:p>
            <a:pPr rtl="1"/>
            <a:fld id="{9C81B127-FDE9-4728-974F-9E900BBE1EE1}" type="datetime1">
              <a:rPr lang="ar-SA" noProof="0" smtClean="0"/>
              <a:t>13/05/1445</a:t>
            </a:fld>
            <a:endParaRPr lang="ar-SA" noProof="0" dirty="0"/>
          </a:p>
        </p:txBody>
      </p:sp>
      <p:sp>
        <p:nvSpPr>
          <p:cNvPr id="5" name="عنصر نائب لتذييل الصفحة 4"/>
          <p:cNvSpPr>
            <a:spLocks noGrp="1"/>
          </p:cNvSpPr>
          <p:nvPr>
            <p:ph type="ftr" sz="quarter" idx="11"/>
          </p:nvPr>
        </p:nvSpPr>
        <p:spPr>
          <a:xfrm flipH="1">
            <a:off x="3489960" y="6214535"/>
            <a:ext cx="5212080" cy="256032"/>
          </a:xfrm>
        </p:spPr>
        <p:txBody>
          <a:bodyPr rtlCol="1"/>
          <a:lstStyle>
            <a:lvl1pPr algn="ctr" rtl="1">
              <a:defRPr>
                <a:solidFill>
                  <a:schemeClr val="tx2"/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380425" y="6214535"/>
            <a:ext cx="1463040" cy="256032"/>
          </a:xfrm>
        </p:spPr>
        <p:txBody>
          <a:bodyPr rtlCol="1"/>
          <a:lstStyle>
            <a:lvl1pPr algn="l" rtl="1"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العنوان والمحتوى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1066800" y="642594"/>
            <a:ext cx="10058400" cy="13716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flipH="1">
            <a:off x="1066800" y="2103120"/>
            <a:ext cx="10058400" cy="3931920"/>
          </a:xfrm>
        </p:spPr>
        <p:txBody>
          <a:bodyPr rtlCol="1"/>
          <a:lstStyle>
            <a:lvl1pPr algn="r" rtl="1">
              <a:defRPr sz="1800"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9059336" y="6214535"/>
            <a:ext cx="2743200" cy="256032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</a:defRPr>
            </a:lvl1pPr>
          </a:lstStyle>
          <a:p>
            <a:pPr rtl="1"/>
            <a:fld id="{0C52EA5F-08C6-49EE-8F25-B9844E06073C}" type="datetime1">
              <a:rPr lang="ar-SA" noProof="0" smtClean="0"/>
              <a:t>13/05/1445</a:t>
            </a:fld>
            <a:endParaRPr lang="ar-SA" noProof="0" dirty="0"/>
          </a:p>
        </p:txBody>
      </p:sp>
      <p:sp>
        <p:nvSpPr>
          <p:cNvPr id="5" name="عنصر نائب لتذييل الصفحة 4"/>
          <p:cNvSpPr>
            <a:spLocks noGrp="1"/>
          </p:cNvSpPr>
          <p:nvPr>
            <p:ph type="ftr" sz="quarter" idx="11"/>
          </p:nvPr>
        </p:nvSpPr>
        <p:spPr>
          <a:xfrm flipH="1">
            <a:off x="3489960" y="6214535"/>
            <a:ext cx="5212080" cy="256032"/>
          </a:xfrm>
        </p:spPr>
        <p:txBody>
          <a:bodyPr rtlCol="1"/>
          <a:lstStyle>
            <a:lvl1pPr algn="ctr" rtl="1">
              <a:defRPr>
                <a:solidFill>
                  <a:schemeClr val="tx2"/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380425" y="6214535"/>
            <a:ext cx="1463040" cy="256032"/>
          </a:xfrm>
        </p:spPr>
        <p:txBody>
          <a:bodyPr rtlCol="1"/>
          <a:lstStyle>
            <a:lvl1pPr algn="l" rtl="1"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رأس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المستطيل 18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المستطيل 22"/>
          <p:cNvSpPr/>
          <p:nvPr/>
        </p:nvSpPr>
        <p:spPr>
          <a:xfrm flipH="1">
            <a:off x="1307868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rtlCol="1"/>
          <a:lstStyle/>
          <a:p>
            <a:pPr algn="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المستطيل 23"/>
          <p:cNvSpPr/>
          <p:nvPr/>
        </p:nvSpPr>
        <p:spPr>
          <a:xfrm flipH="1">
            <a:off x="1447799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  <p:txBody>
          <a:bodyPr rtlCol="1"/>
          <a:lstStyle/>
          <a:p>
            <a:pPr algn="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المستطيل 29"/>
          <p:cNvSpPr/>
          <p:nvPr/>
        </p:nvSpPr>
        <p:spPr>
          <a:xfrm flipH="1"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1" name="المجموعة 30"/>
          <p:cNvGrpSpPr/>
          <p:nvPr/>
        </p:nvGrpSpPr>
        <p:grpSpPr>
          <a:xfrm flipH="1"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موصل مستقيم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موصل مستقيم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1557529" y="2094309"/>
            <a:ext cx="9070848" cy="2587752"/>
          </a:xfrm>
        </p:spPr>
        <p:txBody>
          <a:bodyPr rtlCol="1" anchor="ctr">
            <a:noAutofit/>
          </a:bodyPr>
          <a:lstStyle>
            <a:lvl1pPr algn="ctr" rtl="1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 flipH="1">
            <a:off x="1557528" y="4682062"/>
            <a:ext cx="9070848" cy="457200"/>
          </a:xfrm>
        </p:spPr>
        <p:txBody>
          <a:bodyPr rtlCol="1" anchor="t">
            <a:normAutofit/>
          </a:bodyPr>
          <a:lstStyle>
            <a:lvl1pPr marL="0" indent="0" algn="ctr" rtl="1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5315712" y="1344502"/>
            <a:ext cx="1554480" cy="530352"/>
          </a:xfrm>
        </p:spPr>
        <p:txBody>
          <a:bodyPr rtlCol="1"/>
          <a:lstStyle>
            <a:lvl1pPr algn="ctr" rtl="1">
              <a:defRPr lang="en-US" sz="1300" kern="1200" spc="0" baseline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BDE6C17-1B50-4122-8F29-F4100AF0E76C}" type="datetime1">
              <a:rPr lang="ar-SA" noProof="0" smtClean="0"/>
              <a:t>13/05/1445</a:t>
            </a:fld>
            <a:endParaRPr lang="ar-SA" noProof="0" dirty="0"/>
          </a:p>
        </p:txBody>
      </p:sp>
      <p:sp>
        <p:nvSpPr>
          <p:cNvPr id="5" name="عنصر نائب لتذييل الصفحة 4"/>
          <p:cNvSpPr>
            <a:spLocks noGrp="1"/>
          </p:cNvSpPr>
          <p:nvPr>
            <p:ph type="ftr" sz="quarter" idx="11"/>
          </p:nvPr>
        </p:nvSpPr>
        <p:spPr>
          <a:xfrm flipH="1">
            <a:off x="4831080" y="5212080"/>
            <a:ext cx="5907024" cy="228600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1475232" y="5212080"/>
            <a:ext cx="2112264" cy="228600"/>
          </a:xfrm>
        </p:spPr>
        <p:txBody>
          <a:bodyPr rtlCol="1"/>
          <a:lstStyle>
            <a:lvl1pPr algn="l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FAB73BC-B049-4115-A692-8D63A059BFB8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العنوان 7"/>
          <p:cNvSpPr>
            <a:spLocks noGrp="1"/>
          </p:cNvSpPr>
          <p:nvPr>
            <p:ph type="title"/>
          </p:nvPr>
        </p:nvSpPr>
        <p:spPr>
          <a:xfrm flipH="1">
            <a:off x="1066800" y="642594"/>
            <a:ext cx="10058400" cy="13716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 flipH="1">
            <a:off x="6370320" y="2103120"/>
            <a:ext cx="4754880" cy="3749040"/>
          </a:xfrm>
        </p:spPr>
        <p:txBody>
          <a:bodyPr rtlCol="1"/>
          <a:lstStyle>
            <a:lvl1pPr algn="r" rtl="1">
              <a:defRPr sz="1800"/>
            </a:lvl1pPr>
            <a:lvl2pPr algn="r" rtl="1">
              <a:defRPr sz="1600"/>
            </a:lvl2pPr>
            <a:lvl3pPr algn="r" rtl="1">
              <a:defRPr sz="1400"/>
            </a:lvl3pPr>
            <a:lvl4pPr algn="r" rtl="1">
              <a:defRPr sz="1400"/>
            </a:lvl4pPr>
            <a:lvl5pPr algn="r" rtl="1">
              <a:defRPr sz="1400"/>
            </a:lvl5pPr>
            <a:lvl6pPr algn="r" rtl="1">
              <a:defRPr sz="1400"/>
            </a:lvl6pPr>
            <a:lvl7pPr algn="r" rtl="1">
              <a:defRPr sz="1400"/>
            </a:lvl7pPr>
            <a:lvl8pPr algn="r" rtl="1">
              <a:defRPr sz="1400"/>
            </a:lvl8pPr>
            <a:lvl9pPr algn="r" rtl="1">
              <a:defRPr sz="1400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 flipH="1">
            <a:off x="1066800" y="2103120"/>
            <a:ext cx="4754880" cy="3749040"/>
          </a:xfrm>
        </p:spPr>
        <p:txBody>
          <a:bodyPr rtlCol="1"/>
          <a:lstStyle>
            <a:lvl1pPr algn="r" rtl="1">
              <a:defRPr sz="1800"/>
            </a:lvl1pPr>
            <a:lvl2pPr algn="r" rtl="1">
              <a:defRPr sz="1600"/>
            </a:lvl2pPr>
            <a:lvl3pPr algn="r" rtl="1">
              <a:defRPr sz="1400"/>
            </a:lvl3pPr>
            <a:lvl4pPr algn="r" rtl="1">
              <a:defRPr sz="1400"/>
            </a:lvl4pPr>
            <a:lvl5pPr algn="r" rtl="1">
              <a:defRPr sz="1400"/>
            </a:lvl5pPr>
            <a:lvl6pPr algn="r" rtl="1">
              <a:defRPr sz="1400"/>
            </a:lvl6pPr>
            <a:lvl7pPr algn="r" rtl="1">
              <a:defRPr sz="1400"/>
            </a:lvl7pPr>
            <a:lvl8pPr algn="r" rtl="1">
              <a:defRPr sz="1400"/>
            </a:lvl8pPr>
            <a:lvl9pPr algn="r" rtl="1">
              <a:defRPr sz="1400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9059336" y="6214535"/>
            <a:ext cx="2743200" cy="256032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</a:defRPr>
            </a:lvl1pPr>
          </a:lstStyle>
          <a:p>
            <a:pPr rtl="1"/>
            <a:fld id="{CD6C78EA-58A3-40E7-8B2D-1B6005637C00}" type="datetime1">
              <a:rPr lang="ar-SA" noProof="0" smtClean="0"/>
              <a:t>13/05/1445</a:t>
            </a:fld>
            <a:endParaRPr lang="ar-SA" noProof="0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 flipH="1">
            <a:off x="3489960" y="6214535"/>
            <a:ext cx="5212080" cy="256032"/>
          </a:xfrm>
        </p:spPr>
        <p:txBody>
          <a:bodyPr rtlCol="1"/>
          <a:lstStyle>
            <a:lvl1pPr algn="ctr" rtl="1">
              <a:defRPr>
                <a:solidFill>
                  <a:schemeClr val="tx2"/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 flipH="1">
            <a:off x="380425" y="6214535"/>
            <a:ext cx="1463040" cy="256032"/>
          </a:xfrm>
        </p:spPr>
        <p:txBody>
          <a:bodyPr rtlCol="1"/>
          <a:lstStyle>
            <a:lvl1pPr algn="l" rtl="1"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1066800" y="642594"/>
            <a:ext cx="10058400" cy="13716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 flipH="1">
            <a:off x="6367272" y="2074334"/>
            <a:ext cx="4754880" cy="640080"/>
          </a:xfrm>
        </p:spPr>
        <p:txBody>
          <a:bodyPr rtlCol="1" anchor="ctr">
            <a:normAutofit/>
          </a:bodyPr>
          <a:lstStyle>
            <a:lvl1pPr marL="0" indent="0" algn="ctr" rtl="1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 algn="r" rtl="1">
              <a:buNone/>
              <a:defRPr sz="18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 flipH="1">
            <a:off x="6367272" y="2755898"/>
            <a:ext cx="4754880" cy="3200400"/>
          </a:xfrm>
        </p:spPr>
        <p:txBody>
          <a:bodyPr rtlCol="1"/>
          <a:lstStyle>
            <a:lvl1pPr algn="r" rtl="1">
              <a:defRPr sz="1800"/>
            </a:lvl1pPr>
            <a:lvl2pPr algn="r" rtl="1">
              <a:defRPr sz="1600"/>
            </a:lvl2pPr>
            <a:lvl3pPr algn="r" rtl="1">
              <a:defRPr sz="1400"/>
            </a:lvl3pPr>
            <a:lvl4pPr algn="r" rtl="1">
              <a:defRPr sz="1400"/>
            </a:lvl4pPr>
            <a:lvl5pPr algn="r" rtl="1">
              <a:defRPr sz="1400"/>
            </a:lvl5pPr>
            <a:lvl6pPr algn="r" rtl="1">
              <a:defRPr sz="1400"/>
            </a:lvl6pPr>
            <a:lvl7pPr algn="r" rtl="1">
              <a:defRPr sz="1400"/>
            </a:lvl7pPr>
            <a:lvl8pPr algn="r" rtl="1">
              <a:defRPr sz="1400"/>
            </a:lvl8pPr>
            <a:lvl9pPr algn="r" rtl="1">
              <a:defRPr sz="1400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 flipH="1">
            <a:off x="1063752" y="2074334"/>
            <a:ext cx="4754880" cy="640080"/>
          </a:xfrm>
        </p:spPr>
        <p:txBody>
          <a:bodyPr rtlCol="1" anchor="ctr">
            <a:normAutofit/>
          </a:bodyPr>
          <a:lstStyle>
            <a:lvl1pPr marL="0" indent="0" algn="ctr" rtl="1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 algn="r" rtl="1">
              <a:buNone/>
              <a:defRPr sz="18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 flipH="1">
            <a:off x="1063752" y="2756581"/>
            <a:ext cx="4754880" cy="3200400"/>
          </a:xfrm>
        </p:spPr>
        <p:txBody>
          <a:bodyPr rtlCol="1"/>
          <a:lstStyle>
            <a:lvl1pPr algn="r" rtl="1">
              <a:defRPr sz="1800"/>
            </a:lvl1pPr>
            <a:lvl2pPr algn="r" rtl="1">
              <a:defRPr sz="1600"/>
            </a:lvl2pPr>
            <a:lvl3pPr algn="r" rtl="1">
              <a:defRPr sz="1400"/>
            </a:lvl3pPr>
            <a:lvl4pPr algn="r" rtl="1">
              <a:defRPr sz="1400"/>
            </a:lvl4pPr>
            <a:lvl5pPr algn="r" rtl="1">
              <a:defRPr sz="1400"/>
            </a:lvl5pPr>
            <a:lvl6pPr algn="r" rtl="1">
              <a:defRPr sz="1400"/>
            </a:lvl6pPr>
            <a:lvl7pPr algn="r" rtl="1">
              <a:defRPr sz="1400"/>
            </a:lvl7pPr>
            <a:lvl8pPr algn="r" rtl="1">
              <a:defRPr sz="1400"/>
            </a:lvl8pPr>
            <a:lvl9pPr algn="r" rtl="1">
              <a:defRPr sz="1400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 flipH="1">
            <a:off x="9059336" y="6214535"/>
            <a:ext cx="2743200" cy="256032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</a:defRPr>
            </a:lvl1pPr>
          </a:lstStyle>
          <a:p>
            <a:pPr rtl="1"/>
            <a:fld id="{9336DE4D-7CF7-4F7F-89A8-4D430511C1F2}" type="datetime1">
              <a:rPr lang="ar-SA" noProof="0" smtClean="0"/>
              <a:t>13/05/1445</a:t>
            </a:fld>
            <a:endParaRPr lang="ar-SA" noProof="0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 flipH="1">
            <a:off x="3489960" y="6214535"/>
            <a:ext cx="5212080" cy="256032"/>
          </a:xfrm>
        </p:spPr>
        <p:txBody>
          <a:bodyPr rtlCol="1"/>
          <a:lstStyle>
            <a:lvl1pPr algn="ctr" rtl="1">
              <a:defRPr>
                <a:solidFill>
                  <a:schemeClr val="tx2"/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 flipH="1">
            <a:off x="380425" y="6214535"/>
            <a:ext cx="1463040" cy="256032"/>
          </a:xfrm>
        </p:spPr>
        <p:txBody>
          <a:bodyPr rtlCol="1"/>
          <a:lstStyle>
            <a:lvl1pPr algn="l" rtl="1"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1066800" y="642594"/>
            <a:ext cx="10058400" cy="13716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 flipH="1">
            <a:off x="9059336" y="6214535"/>
            <a:ext cx="2743200" cy="256032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</a:defRPr>
            </a:lvl1pPr>
          </a:lstStyle>
          <a:p>
            <a:pPr rtl="1"/>
            <a:fld id="{85CD7A69-CF4A-42FF-B56B-CE8492D493D3}" type="datetime1">
              <a:rPr lang="ar-SA" noProof="0" smtClean="0"/>
              <a:t>13/05/1445</a:t>
            </a:fld>
            <a:endParaRPr lang="ar-SA" noProof="0" dirty="0"/>
          </a:p>
        </p:txBody>
      </p:sp>
      <p:sp>
        <p:nvSpPr>
          <p:cNvPr id="4" name="عنصر نائب لتذييل الصفحة 3"/>
          <p:cNvSpPr>
            <a:spLocks noGrp="1"/>
          </p:cNvSpPr>
          <p:nvPr>
            <p:ph type="ftr" sz="quarter" idx="11"/>
          </p:nvPr>
        </p:nvSpPr>
        <p:spPr>
          <a:xfrm flipH="1">
            <a:off x="3489960" y="6214535"/>
            <a:ext cx="5212080" cy="256032"/>
          </a:xfrm>
        </p:spPr>
        <p:txBody>
          <a:bodyPr rtlCol="1"/>
          <a:lstStyle>
            <a:lvl1pPr algn="ctr" rtl="1">
              <a:defRPr>
                <a:solidFill>
                  <a:schemeClr val="tx2"/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 flipH="1">
            <a:off x="380425" y="6214535"/>
            <a:ext cx="1463040" cy="256032"/>
          </a:xfrm>
        </p:spPr>
        <p:txBody>
          <a:bodyPr rtlCol="1"/>
          <a:lstStyle>
            <a:lvl1pPr algn="l" rtl="1"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 flipH="1">
            <a:off x="9059336" y="6214535"/>
            <a:ext cx="2743200" cy="256032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</a:defRPr>
            </a:lvl1pPr>
          </a:lstStyle>
          <a:p>
            <a:pPr rtl="1"/>
            <a:fld id="{DDF5BD0A-DF5B-43CC-BE79-8873DD82C5F3}" type="datetime1">
              <a:rPr lang="ar-SA" noProof="0" smtClean="0"/>
              <a:t>13/05/1445</a:t>
            </a:fld>
            <a:endParaRPr lang="ar-SA" noProof="0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 flipH="1">
            <a:off x="3489960" y="6214535"/>
            <a:ext cx="5212080" cy="256032"/>
          </a:xfrm>
        </p:spPr>
        <p:txBody>
          <a:bodyPr rtlCol="1"/>
          <a:lstStyle>
            <a:lvl1pPr algn="ctr" rtl="1">
              <a:defRPr>
                <a:solidFill>
                  <a:schemeClr val="tx2"/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 flipH="1">
            <a:off x="380425" y="6214535"/>
            <a:ext cx="1463040" cy="256032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</a:defRPr>
            </a:lvl1pPr>
          </a:lstStyle>
          <a:p>
            <a:pPr algn="l"/>
            <a:fld id="{4FAB73BC-B049-4115-A692-8D63A059BFB8}" type="slidenum">
              <a:rPr lang="ar-SA" smtClean="0"/>
              <a:pPr algn="l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ب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المستطيل 13"/>
          <p:cNvSpPr/>
          <p:nvPr/>
        </p:nvSpPr>
        <p:spPr>
          <a:xfrm flipH="1">
            <a:off x="3324226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  <p:txBody>
          <a:bodyPr rtlCol="1"/>
          <a:lstStyle/>
          <a:p>
            <a:pPr algn="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المستطيل 15"/>
          <p:cNvSpPr/>
          <p:nvPr/>
        </p:nvSpPr>
        <p:spPr>
          <a:xfrm flipH="1">
            <a:off x="3467100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tlCol="1"/>
          <a:lstStyle/>
          <a:p>
            <a:pPr algn="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المستطيل 14"/>
          <p:cNvSpPr/>
          <p:nvPr/>
        </p:nvSpPr>
        <p:spPr>
          <a:xfrm flipH="1">
            <a:off x="245534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464820" y="607392"/>
            <a:ext cx="2430780" cy="1645920"/>
          </a:xfrm>
        </p:spPr>
        <p:txBody>
          <a:bodyPr rtlCol="1" anchor="b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flipH="1">
            <a:off x="3838575" y="704850"/>
            <a:ext cx="7562850" cy="5143500"/>
          </a:xfrm>
        </p:spPr>
        <p:txBody>
          <a:bodyPr rtlCol="1"/>
          <a:lstStyle>
            <a:lvl1pPr algn="r" rtl="1">
              <a:defRPr sz="1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 sz="1400"/>
            </a:lvl6pPr>
            <a:lvl7pPr algn="r" rtl="1">
              <a:defRPr sz="1400"/>
            </a:lvl7pPr>
            <a:lvl8pPr algn="r" rtl="1">
              <a:defRPr sz="1400"/>
            </a:lvl8pPr>
            <a:lvl9pPr algn="r" rtl="1">
              <a:defRPr sz="1400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 flipH="1">
            <a:off x="464820" y="2286000"/>
            <a:ext cx="2430780" cy="3505200"/>
          </a:xfrm>
        </p:spPr>
        <p:txBody>
          <a:bodyPr rtlCol="1">
            <a:normAutofit/>
          </a:bodyPr>
          <a:lstStyle>
            <a:lvl1pPr marL="0" indent="0" algn="r" rtl="1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9059336" y="6214535"/>
            <a:ext cx="2743200" cy="256032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21728F4-11DB-4D7F-907C-FE817D9B3701}" type="datetime1">
              <a:rPr lang="ar-SA" smtClean="0"/>
              <a:pPr/>
              <a:t>13/05/1445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 flipH="1">
            <a:off x="3568194" y="6214535"/>
            <a:ext cx="5184648" cy="256032"/>
          </a:xfrm>
        </p:spPr>
        <p:txBody>
          <a:bodyPr rtlCol="1"/>
          <a:lstStyle>
            <a:lvl1pPr algn="l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 flipH="1">
            <a:off x="380425" y="6214535"/>
            <a:ext cx="1463040" cy="256032"/>
          </a:xfrm>
        </p:spPr>
        <p:txBody>
          <a:bodyPr rtlCol="1"/>
          <a:lstStyle>
            <a:lvl1pPr algn="r" rtl="1">
              <a:defRPr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fld id="{4FAB73BC-B049-4115-A692-8D63A059BFB8}" type="slidenum">
              <a:rPr lang="ar-SA" smtClean="0"/>
              <a:pPr algn="l"/>
              <a:t>‹#›</a:t>
            </a:fld>
            <a:endParaRPr lang="ar-SA" dirty="0"/>
          </a:p>
        </p:txBody>
      </p:sp>
      <p:sp>
        <p:nvSpPr>
          <p:cNvPr id="11" name="المستطيل 10"/>
          <p:cNvSpPr/>
          <p:nvPr/>
        </p:nvSpPr>
        <p:spPr>
          <a:xfrm flipH="1">
            <a:off x="382694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ب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المستطيل 13"/>
          <p:cNvSpPr/>
          <p:nvPr/>
        </p:nvSpPr>
        <p:spPr>
          <a:xfrm flipH="1">
            <a:off x="245534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المستطيل 8"/>
          <p:cNvSpPr/>
          <p:nvPr/>
        </p:nvSpPr>
        <p:spPr>
          <a:xfrm flipH="1">
            <a:off x="382694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463296" y="603504"/>
            <a:ext cx="2432304" cy="1645920"/>
          </a:xfrm>
        </p:spPr>
        <p:txBody>
          <a:bodyPr rtlCol="1" anchor="b">
            <a:noAutofit/>
          </a:bodyPr>
          <a:lstStyle>
            <a:lvl1pPr algn="r" rtl="1">
              <a:defRPr sz="28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صورة 2"/>
          <p:cNvSpPr>
            <a:spLocks noGrp="1" noChangeAspect="1"/>
          </p:cNvSpPr>
          <p:nvPr>
            <p:ph type="pic" idx="1"/>
          </p:nvPr>
        </p:nvSpPr>
        <p:spPr>
          <a:xfrm flipH="1">
            <a:off x="3362325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rtlCol="1" anchor="t"/>
          <a:lstStyle>
            <a:lvl1pPr marL="0" indent="0" algn="r" rtl="1">
              <a:buNone/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ar-SA" noProof="0" smtClean="0"/>
              <a:t>انقر فوق الأيقونة لإضافة صورة</a:t>
            </a:r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 flipH="1">
            <a:off x="463296" y="2286000"/>
            <a:ext cx="2432304" cy="3502152"/>
          </a:xfrm>
        </p:spPr>
        <p:txBody>
          <a:bodyPr rtlCol="1">
            <a:normAutofit/>
          </a:bodyPr>
          <a:lstStyle>
            <a:lvl1pPr marL="0" indent="0" algn="r" rtl="1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9059336" y="6214535"/>
            <a:ext cx="2743200" cy="256032"/>
          </a:xfrm>
        </p:spPr>
        <p:txBody>
          <a:bodyPr rtlCol="1"/>
          <a:lstStyle>
            <a:lvl1pPr algn="r" rtl="1"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AF45E72-7B33-4B6E-9FFB-48D327AF6D51}" type="datetime1">
              <a:rPr lang="ar-SA" smtClean="0"/>
              <a:pPr/>
              <a:t>13/05/1445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 flipH="1">
            <a:off x="3489960" y="6214535"/>
            <a:ext cx="5212080" cy="256032"/>
          </a:xfrm>
        </p:spPr>
        <p:txBody>
          <a:bodyPr rtlCol="1"/>
          <a:lstStyle>
            <a:lvl1pPr marL="0" algn="ctr" defTabSz="914400" rtl="1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 flipH="1">
            <a:off x="380425" y="6214535"/>
            <a:ext cx="1463040" cy="256032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fld id="{4FAB73BC-B049-4115-A692-8D63A059BFB8}" type="slidenum">
              <a:rPr lang="ar-SA" smtClean="0"/>
              <a:pPr algn="l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 flipH="1"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مستطيل 7"/>
          <p:cNvSpPr/>
          <p:nvPr/>
        </p:nvSpPr>
        <p:spPr>
          <a:xfrm flipH="1"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 flipH="1"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rtl="1"/>
            <a:r>
              <a:rPr lang="ar-SA" noProof="0" dirty="0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 flipH="1"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ar-SA" noProof="0" dirty="0"/>
              <a:t>تحرير أنماط النص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 flipH="1">
            <a:off x="9059336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00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02F0A42-C8E7-4BC7-8024-C659DE947A2F}" type="datetime1">
              <a:rPr lang="ar-SA" noProof="0" smtClean="0"/>
              <a:t>13/05/1445</a:t>
            </a:fld>
            <a:endParaRPr lang="ar-SA" noProof="0" dirty="0"/>
          </a:p>
        </p:txBody>
      </p:sp>
      <p:sp>
        <p:nvSpPr>
          <p:cNvPr id="5" name="عنصر نائب لتذييل الصفحة 4"/>
          <p:cNvSpPr>
            <a:spLocks noGrp="1"/>
          </p:cNvSpPr>
          <p:nvPr>
            <p:ph type="ftr" sz="quarter" idx="3"/>
          </p:nvPr>
        </p:nvSpPr>
        <p:spPr>
          <a:xfrm flipH="1"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ctr" rtl="1">
              <a:defRPr sz="100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 flipH="1">
            <a:off x="38042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00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fld id="{4FAB73BC-B049-4115-A692-8D63A059BFB8}" type="slidenum">
              <a:rPr lang="ar-SA" smtClean="0"/>
              <a:pPr algn="l"/>
              <a:t>‹#›</a:t>
            </a:fld>
            <a:endParaRPr lang="ar-SA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82880" indent="-182880" algn="r" defTabSz="914400" rtl="1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5720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73152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00584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28016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6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المستطيل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1867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المستطيل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025124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المستطيل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639422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rtlCol="1"/>
          <a:lstStyle/>
          <a:p>
            <a:pPr algn="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4" name="موصل مستقيم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ChangeAspect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8939863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مستقيم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ChangeAspect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7248223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مستقيم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ChangeAspect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7248223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العنوان 1">
            <a:extLst>
              <a:ext uri="{FF2B5EF4-FFF2-40B4-BE49-F238E27FC236}">
                <a16:creationId xmlns=""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393147" y="1442916"/>
            <a:ext cx="3238829" cy="3252231"/>
          </a:xfrm>
        </p:spPr>
        <p:txBody>
          <a:bodyPr rtlCol="1">
            <a:normAutofit/>
          </a:bodyPr>
          <a:lstStyle/>
          <a:p>
            <a:pPr rtl="1"/>
            <a:r>
              <a:rPr lang="en-US" sz="6600" dirty="0" err="1" smtClean="0">
                <a:solidFill>
                  <a:srgbClr val="FFFFFF"/>
                </a:solidFill>
              </a:rPr>
              <a:t>tanins</a:t>
            </a:r>
            <a:endParaRPr lang="ar-SA" sz="6600" dirty="0">
              <a:solidFill>
                <a:srgbClr val="FFFFFF"/>
              </a:solidFill>
            </a:endParaRPr>
          </a:p>
        </p:txBody>
      </p:sp>
      <p:sp>
        <p:nvSpPr>
          <p:cNvPr id="7" name="العنوان الفرعي 6">
            <a:extLst>
              <a:ext uri="{FF2B5EF4-FFF2-40B4-BE49-F238E27FC236}">
                <a16:creationId xmlns="" xmlns:a16="http://schemas.microsoft.com/office/drawing/2014/main" id="{2048EE7C-B77F-4E59-88A7-DD66337BB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393147" y="4708186"/>
            <a:ext cx="3238829" cy="1496816"/>
          </a:xfrm>
        </p:spPr>
        <p:txBody>
          <a:bodyPr rtlCol="1">
            <a:norm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Assistant </a:t>
            </a:r>
            <a:r>
              <a:rPr lang="en-US" sz="1400" dirty="0" smtClean="0">
                <a:solidFill>
                  <a:srgbClr val="FFFFFF"/>
                </a:solidFill>
              </a:rPr>
              <a:t>lecturer</a:t>
            </a:r>
            <a:endParaRPr lang="ar-IQ" sz="1400" dirty="0" smtClean="0">
              <a:solidFill>
                <a:srgbClr val="FFFFFF"/>
              </a:solidFill>
            </a:endParaRPr>
          </a:p>
          <a:p>
            <a:endParaRPr lang="ar-IQ" sz="14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400" dirty="0" smtClean="0">
                <a:solidFill>
                  <a:srgbClr val="FFFFFF"/>
                </a:solidFill>
              </a:rPr>
              <a:t>Ola </a:t>
            </a:r>
            <a:r>
              <a:rPr lang="en-US" sz="1400" dirty="0" err="1" smtClean="0">
                <a:solidFill>
                  <a:srgbClr val="FFFFFF"/>
                </a:solidFill>
              </a:rPr>
              <a:t>Alsaad</a:t>
            </a:r>
            <a:endParaRPr lang="ar-SA" sz="14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421" y="640856"/>
            <a:ext cx="3484681" cy="1911574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9422" y="2578225"/>
            <a:ext cx="3484680" cy="1857375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4102" y="640855"/>
            <a:ext cx="3424561" cy="1919706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9421" y="4461395"/>
            <a:ext cx="3484681" cy="1743607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4102" y="2568691"/>
            <a:ext cx="3424561" cy="1864018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4101" y="4458504"/>
            <a:ext cx="3424561" cy="174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6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flipH="1">
            <a:off x="1219200" y="679170"/>
            <a:ext cx="10058400" cy="1137438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Other uses of tannins</a:t>
            </a:r>
            <a:endParaRPr lang="ar-IQ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flipH="1">
            <a:off x="1097280" y="2121408"/>
            <a:ext cx="9912096" cy="3840480"/>
          </a:xfrm>
        </p:spPr>
        <p:txBody>
          <a:bodyPr>
            <a:normAutofit/>
          </a:bodyPr>
          <a:lstStyle/>
          <a:p>
            <a:pPr marL="457200" indent="-457200" algn="justLow" rtl="0">
              <a:buFont typeface="+mj-lt"/>
              <a:buAutoNum type="arabicPeriod"/>
            </a:pPr>
            <a:r>
              <a:rPr lang="en-US" sz="2400" dirty="0" smtClean="0"/>
              <a:t>It </a:t>
            </a:r>
            <a:r>
              <a:rPr lang="en-US" sz="2400" dirty="0"/>
              <a:t>is used in the leather tanning </a:t>
            </a:r>
            <a:r>
              <a:rPr lang="en-US" sz="2400" dirty="0" smtClean="0"/>
              <a:t>process.</a:t>
            </a:r>
          </a:p>
          <a:p>
            <a:pPr marL="457200" indent="-457200" algn="justLow" rtl="0">
              <a:buFont typeface="+mj-lt"/>
              <a:buAutoNum type="arabicPeriod"/>
            </a:pPr>
            <a:r>
              <a:rPr lang="en-US" sz="2400" dirty="0" smtClean="0"/>
              <a:t>Protect </a:t>
            </a:r>
            <a:r>
              <a:rPr lang="en-US" sz="2400" dirty="0"/>
              <a:t>plants from </a:t>
            </a:r>
            <a:r>
              <a:rPr lang="en-US" sz="2400" dirty="0" smtClean="0"/>
              <a:t>herbivores.</a:t>
            </a:r>
          </a:p>
          <a:p>
            <a:pPr marL="457200" indent="-457200" algn="justLow" rtl="0">
              <a:buFont typeface="+mj-lt"/>
              <a:buAutoNum type="arabicPeriod"/>
            </a:pPr>
            <a:r>
              <a:rPr lang="en-US" sz="2400" dirty="0" smtClean="0"/>
              <a:t>Protect </a:t>
            </a:r>
            <a:r>
              <a:rPr lang="en-US" sz="2400" dirty="0"/>
              <a:t>plants from microbial </a:t>
            </a:r>
            <a:r>
              <a:rPr lang="en-US" sz="2400" dirty="0" smtClean="0"/>
              <a:t>attacks.</a:t>
            </a:r>
          </a:p>
          <a:p>
            <a:pPr marL="457200" indent="-457200" algn="justLow" rtl="0">
              <a:buFont typeface="+mj-lt"/>
              <a:buAutoNum type="arabicPeriod"/>
            </a:pPr>
            <a:r>
              <a:rPr lang="en-US" sz="2400" dirty="0" smtClean="0"/>
              <a:t>Tannins </a:t>
            </a:r>
            <a:r>
              <a:rPr lang="en-US" sz="2400" dirty="0"/>
              <a:t>are used as an adhesive in dyeing, ink making</a:t>
            </a:r>
            <a:r>
              <a:rPr lang="en-US" sz="2400" dirty="0" smtClean="0"/>
              <a:t>, silk.</a:t>
            </a:r>
          </a:p>
          <a:p>
            <a:pPr marL="457200" indent="-457200" algn="justLow" rtl="0">
              <a:buFont typeface="+mj-lt"/>
              <a:buAutoNum type="arabicPeriod"/>
            </a:pPr>
            <a:r>
              <a:rPr lang="en-US" sz="2400" dirty="0" smtClean="0"/>
              <a:t>Tannins </a:t>
            </a:r>
            <a:r>
              <a:rPr lang="en-US" sz="2400" dirty="0"/>
              <a:t>are also used in photography, </a:t>
            </a:r>
            <a:r>
              <a:rPr lang="en-US" sz="2400" dirty="0" smtClean="0"/>
              <a:t>and </a:t>
            </a:r>
            <a:r>
              <a:rPr lang="en-US" sz="2400" dirty="0"/>
              <a:t>as a coagulant in the rubber industry.</a:t>
            </a:r>
          </a:p>
          <a:p>
            <a:pPr marL="457200" indent="-457200" algn="justLow" rtl="0">
              <a:buFont typeface="+mj-lt"/>
              <a:buAutoNum type="arabicPeriod"/>
            </a:pPr>
            <a:r>
              <a:rPr lang="en-US" sz="2400" dirty="0" smtClean="0"/>
              <a:t>Detector </a:t>
            </a:r>
            <a:r>
              <a:rPr lang="en-US" sz="2400" dirty="0"/>
              <a:t>in </a:t>
            </a:r>
            <a:r>
              <a:rPr lang="en-US" sz="2400" dirty="0" smtClean="0"/>
              <a:t>laboratories.</a:t>
            </a:r>
          </a:p>
        </p:txBody>
      </p:sp>
    </p:spTree>
    <p:extLst>
      <p:ext uri="{BB962C8B-B14F-4D97-AF65-F5344CB8AC3E}">
        <p14:creationId xmlns:p14="http://schemas.microsoft.com/office/powerpoint/2010/main" val="363732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flipH="1">
            <a:off x="1066800" y="378209"/>
            <a:ext cx="10058400" cy="1206751"/>
          </a:xfrm>
        </p:spPr>
        <p:txBody>
          <a:bodyPr/>
          <a:lstStyle/>
          <a:p>
            <a:pPr algn="ctr"/>
            <a:r>
              <a:rPr lang="en-US" b="1" dirty="0" err="1" smtClean="0"/>
              <a:t>Tanins</a:t>
            </a:r>
            <a:r>
              <a:rPr lang="en-US" b="1" dirty="0" smtClean="0"/>
              <a:t> example</a:t>
            </a:r>
            <a:endParaRPr lang="ar-IQ" b="1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 flipH="1">
            <a:off x="6094940" y="1523070"/>
            <a:ext cx="5793247" cy="4985340"/>
          </a:xfrm>
        </p:spPr>
        <p:txBody>
          <a:bodyPr/>
          <a:lstStyle/>
          <a:p>
            <a:pPr algn="justLow" rtl="0">
              <a:lnSpc>
                <a:spcPct val="150000"/>
              </a:lnSpc>
            </a:pPr>
            <a:r>
              <a:rPr lang="en-US" sz="2400" b="1" dirty="0" smtClean="0"/>
              <a:t>Eucalyptus</a:t>
            </a:r>
          </a:p>
          <a:p>
            <a:pPr algn="justLow" rtl="0">
              <a:lnSpc>
                <a:spcPct val="150000"/>
              </a:lnSpc>
            </a:pPr>
            <a:r>
              <a:rPr lang="en-US" sz="2400" b="1" dirty="0" smtClean="0"/>
              <a:t> </a:t>
            </a:r>
            <a:r>
              <a:rPr lang="en-US" sz="2400" b="1" dirty="0" err="1" smtClean="0"/>
              <a:t>S.name:</a:t>
            </a:r>
            <a:r>
              <a:rPr lang="en-US" sz="2400" b="1" i="1" dirty="0" err="1" smtClean="0"/>
              <a:t>Eucalyptus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camaldulenses</a:t>
            </a:r>
            <a:r>
              <a:rPr lang="en-US" sz="2400" b="1" i="1" dirty="0" smtClean="0"/>
              <a:t> </a:t>
            </a:r>
            <a:endParaRPr lang="en-US" sz="2400" b="1" dirty="0"/>
          </a:p>
          <a:p>
            <a:pPr algn="justLow" rtl="0">
              <a:lnSpc>
                <a:spcPct val="150000"/>
              </a:lnSpc>
            </a:pPr>
            <a:r>
              <a:rPr lang="en-US" sz="2400" b="1" dirty="0" smtClean="0"/>
              <a:t>Family : </a:t>
            </a:r>
            <a:r>
              <a:rPr lang="en-US" sz="2400" b="1" dirty="0" err="1"/>
              <a:t>Myrtaceae</a:t>
            </a:r>
            <a:endParaRPr lang="ar-IQ" sz="2400" b="1" i="1" dirty="0"/>
          </a:p>
          <a:p>
            <a:pPr algn="justLow" rtl="0">
              <a:lnSpc>
                <a:spcPct val="150000"/>
              </a:lnSpc>
            </a:pPr>
            <a:r>
              <a:rPr lang="en-US" sz="2400" b="1" dirty="0"/>
              <a:t>active part : Leaves and bark</a:t>
            </a:r>
            <a:endParaRPr lang="ar-IQ" sz="2400" b="1" dirty="0"/>
          </a:p>
          <a:p>
            <a:endParaRPr lang="ar-IQ" dirty="0"/>
          </a:p>
          <a:p>
            <a:endParaRPr lang="ar-IQ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 flipH="1">
            <a:off x="454152" y="1461180"/>
            <a:ext cx="5913120" cy="4985340"/>
          </a:xfrm>
        </p:spPr>
        <p:txBody>
          <a:bodyPr/>
          <a:lstStyle/>
          <a:p>
            <a:pPr algn="justLow" rtl="0">
              <a:lnSpc>
                <a:spcPct val="150000"/>
              </a:lnSpc>
            </a:pPr>
            <a:r>
              <a:rPr lang="en-US" sz="2400" b="1" dirty="0" smtClean="0"/>
              <a:t>Pomegranate</a:t>
            </a:r>
            <a:endParaRPr lang="en-US" sz="2400" b="1" dirty="0"/>
          </a:p>
          <a:p>
            <a:pPr algn="justLow" rtl="0">
              <a:lnSpc>
                <a:spcPct val="150000"/>
              </a:lnSpc>
            </a:pPr>
            <a:r>
              <a:rPr lang="en-US" sz="2400" b="1" dirty="0"/>
              <a:t>S.name : </a:t>
            </a:r>
            <a:r>
              <a:rPr lang="en-US" sz="2400" b="1" i="1" dirty="0" err="1"/>
              <a:t>Punica</a:t>
            </a:r>
            <a:r>
              <a:rPr lang="en-US" sz="2400" b="1" i="1" dirty="0"/>
              <a:t> </a:t>
            </a:r>
            <a:r>
              <a:rPr lang="en-US" sz="2400" b="1" i="1" dirty="0" err="1"/>
              <a:t>granatum</a:t>
            </a:r>
            <a:endParaRPr lang="en-US" sz="2400" b="1" dirty="0"/>
          </a:p>
          <a:p>
            <a:pPr algn="justLow" rtl="0">
              <a:lnSpc>
                <a:spcPct val="150000"/>
              </a:lnSpc>
            </a:pPr>
            <a:r>
              <a:rPr lang="en-US" sz="2400" b="1" dirty="0"/>
              <a:t> Family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Punicaceae</a:t>
            </a:r>
            <a:endParaRPr lang="ar-IQ" sz="2400" b="1" i="1" dirty="0"/>
          </a:p>
          <a:p>
            <a:pPr algn="justLow" rtl="0">
              <a:lnSpc>
                <a:spcPct val="150000"/>
              </a:lnSpc>
            </a:pPr>
            <a:r>
              <a:rPr lang="en-US" sz="2400" b="1" dirty="0"/>
              <a:t>active part : Peels</a:t>
            </a:r>
            <a:endParaRPr lang="ar-IQ" sz="2400" b="1" dirty="0"/>
          </a:p>
          <a:p>
            <a:endParaRPr lang="ar-IQ" dirty="0"/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781" y="4084320"/>
            <a:ext cx="3704368" cy="2362200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69" y="4034028"/>
            <a:ext cx="3448813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3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flipH="1">
            <a:off x="1066800" y="349986"/>
            <a:ext cx="10058400" cy="1003326"/>
          </a:xfrm>
        </p:spPr>
        <p:txBody>
          <a:bodyPr/>
          <a:lstStyle/>
          <a:p>
            <a:pPr algn="ctr"/>
            <a:r>
              <a:rPr lang="en-US" dirty="0" smtClean="0"/>
              <a:t>The </a:t>
            </a:r>
            <a:r>
              <a:rPr lang="en-US" dirty="0"/>
              <a:t>procedure</a:t>
            </a:r>
            <a:endParaRPr lang="ar-IQ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 flipH="1">
            <a:off x="551988" y="1353312"/>
            <a:ext cx="9436610" cy="4974336"/>
          </a:xfrm>
        </p:spPr>
        <p:txBody>
          <a:bodyPr>
            <a:normAutofit fontScale="92500"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sz="2400" b="1" dirty="0" smtClean="0"/>
              <a:t>Prepare plant extract :  </a:t>
            </a:r>
            <a:r>
              <a:rPr lang="en-US" sz="2400" dirty="0" smtClean="0"/>
              <a:t>1gm of plant in 200ml D.W (decoction method).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r>
              <a:rPr lang="en-US" sz="2400" b="1" dirty="0" smtClean="0"/>
              <a:t>-</a:t>
            </a:r>
            <a:r>
              <a:rPr lang="en-US" sz="2400" dirty="0" smtClean="0"/>
              <a:t> </a:t>
            </a:r>
            <a:r>
              <a:rPr lang="en-US" sz="2400" b="1" dirty="0">
                <a:solidFill>
                  <a:srgbClr val="FF0000"/>
                </a:solidFill>
              </a:rPr>
              <a:t>gelatin</a:t>
            </a:r>
            <a:r>
              <a:rPr lang="en-US" sz="2400" dirty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test :</a:t>
            </a:r>
            <a:r>
              <a:rPr lang="en-US" sz="2400" dirty="0" smtClean="0"/>
              <a:t> 1 ml of the extracts mixed with few drops of 1% gelatin solution ; the mixture gives white precipitate ,</a:t>
            </a:r>
            <a:r>
              <a:rPr lang="en-US" sz="2400" b="1" dirty="0" smtClean="0"/>
              <a:t> </a:t>
            </a:r>
            <a:r>
              <a:rPr lang="en-US" sz="2400" b="1" dirty="0"/>
              <a:t>(</a:t>
            </a:r>
            <a:r>
              <a:rPr lang="en-US" sz="2400" dirty="0"/>
              <a:t>gelatin is protein).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r>
              <a:rPr lang="en-US" sz="2400" b="1" dirty="0" smtClean="0"/>
              <a:t>-</a:t>
            </a:r>
            <a:r>
              <a:rPr lang="en-US" sz="2400" b="1" dirty="0" smtClean="0">
                <a:solidFill>
                  <a:srgbClr val="FF0000"/>
                </a:solidFill>
              </a:rPr>
              <a:t> Lead acetate tests: </a:t>
            </a:r>
            <a:r>
              <a:rPr lang="en-US" sz="2400" dirty="0" smtClean="0"/>
              <a:t>1ml of extracts mixed </a:t>
            </a:r>
            <a:r>
              <a:rPr lang="en-US" sz="2400" dirty="0"/>
              <a:t>with few drops </a:t>
            </a:r>
            <a:r>
              <a:rPr lang="en-US" sz="2400" dirty="0" smtClean="0"/>
              <a:t>10% lead acetate ; the mixture gives  white precipitate.</a:t>
            </a:r>
          </a:p>
          <a:p>
            <a:pPr marL="0" indent="0" algn="just" rtl="0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r>
              <a:rPr lang="en-US" sz="2400" b="1" dirty="0" smtClean="0"/>
              <a:t>-</a:t>
            </a:r>
            <a:r>
              <a:rPr lang="en-US" sz="2400" b="1" dirty="0" smtClean="0">
                <a:solidFill>
                  <a:srgbClr val="FF0000"/>
                </a:solidFill>
              </a:rPr>
              <a:t>Ferric </a:t>
            </a:r>
            <a:r>
              <a:rPr lang="en-US" sz="2400" b="1" dirty="0">
                <a:solidFill>
                  <a:srgbClr val="FF0000"/>
                </a:solidFill>
              </a:rPr>
              <a:t>chloride (FeCl3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tests (</a:t>
            </a:r>
            <a:r>
              <a:rPr lang="en-US" sz="2400" dirty="0" err="1" smtClean="0">
                <a:solidFill>
                  <a:srgbClr val="FF0000"/>
                </a:solidFill>
              </a:rPr>
              <a:t>Hydrolyzable</a:t>
            </a:r>
            <a:r>
              <a:rPr lang="en-US" sz="2400" dirty="0" smtClean="0">
                <a:solidFill>
                  <a:srgbClr val="FF0000"/>
                </a:solidFill>
              </a:rPr>
              <a:t> tannins): </a:t>
            </a:r>
            <a:r>
              <a:rPr lang="en-US" sz="2400" dirty="0" smtClean="0"/>
              <a:t>1ml </a:t>
            </a:r>
            <a:r>
              <a:rPr lang="en-US" sz="2400" dirty="0"/>
              <a:t>of the extracts mixed with few drops of </a:t>
            </a:r>
            <a:r>
              <a:rPr lang="en-US" sz="2400" dirty="0" smtClean="0"/>
              <a:t>5%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Ferric </a:t>
            </a:r>
            <a:r>
              <a:rPr lang="en-US" sz="2400" dirty="0"/>
              <a:t>chloride</a:t>
            </a:r>
            <a:r>
              <a:rPr lang="en-US" sz="2400" dirty="0" smtClean="0"/>
              <a:t> </a:t>
            </a:r>
            <a:r>
              <a:rPr lang="en-US" sz="2400" dirty="0"/>
              <a:t>the mixture </a:t>
            </a:r>
            <a:r>
              <a:rPr lang="en-US" sz="2400" dirty="0" smtClean="0"/>
              <a:t>gives blue to black </a:t>
            </a:r>
            <a:r>
              <a:rPr lang="en-US" sz="2400" dirty="0"/>
              <a:t>color.</a:t>
            </a:r>
            <a:endParaRPr lang="ar-IQ" sz="2400" dirty="0"/>
          </a:p>
          <a:p>
            <a:pPr marL="0" indent="0" algn="just" rtl="0">
              <a:lnSpc>
                <a:spcPct val="150000"/>
              </a:lnSpc>
              <a:buNone/>
            </a:pPr>
            <a:endParaRPr lang="ar-IQ" sz="2400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0794" y="3611880"/>
            <a:ext cx="1380257" cy="2715768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0794" y="438062"/>
            <a:ext cx="1380257" cy="280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3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موصل مستقيم 32">
            <a:extLst>
              <a:ext uri="{FF2B5EF4-FFF2-40B4-BE49-F238E27FC236}">
                <a16:creationId xmlns="" xmlns:a16="http://schemas.microsoft.com/office/drawing/2014/main" id="{57D5430C-DB52-4EA6-8319-C7AC4C1710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ChangeAspect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عنصر نائب للمحتوى 4"/>
          <p:cNvSpPr>
            <a:spLocks noGrp="1"/>
          </p:cNvSpPr>
          <p:nvPr>
            <p:ph type="title"/>
          </p:nvPr>
        </p:nvSpPr>
        <p:spPr>
          <a:xfrm>
            <a:off x="1864476" y="2104335"/>
            <a:ext cx="8523287" cy="309721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marL="45720" lvl="0" indent="0" algn="ctr">
              <a:buNone/>
            </a:pPr>
            <a:r>
              <a:rPr lang="en-US" sz="9600" b="1" dirty="0" smtClean="0">
                <a:latin typeface="Algerian" panose="04020705040A02060702" pitchFamily="82" charset="0"/>
                <a:cs typeface="+mn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5219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flipH="1">
            <a:off x="1426464" y="1681138"/>
            <a:ext cx="9157428" cy="1002459"/>
          </a:xfrm>
        </p:spPr>
        <p:txBody>
          <a:bodyPr/>
          <a:lstStyle/>
          <a:p>
            <a:pPr algn="l"/>
            <a:r>
              <a:rPr lang="en-US" sz="6000" b="1" dirty="0"/>
              <a:t>Tannins</a:t>
            </a:r>
            <a:endParaRPr lang="ar-IQ" sz="6000" b="1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 flipH="1">
            <a:off x="1694688" y="2499360"/>
            <a:ext cx="8802624" cy="2899229"/>
          </a:xfrm>
        </p:spPr>
        <p:txBody>
          <a:bodyPr>
            <a:normAutofit fontScale="92500"/>
          </a:bodyPr>
          <a:lstStyle/>
          <a:p>
            <a:pPr algn="justLow" rtl="0">
              <a:lnSpc>
                <a:spcPct val="150000"/>
              </a:lnSpc>
            </a:pPr>
            <a:r>
              <a:rPr lang="en-US" sz="2400" dirty="0"/>
              <a:t>Secondary metabolite Products , naturally occurring complex organic compounds. Nitrogen-free polyphenols with high molecular weight.</a:t>
            </a:r>
          </a:p>
          <a:p>
            <a:pPr algn="justLow" rtl="0">
              <a:lnSpc>
                <a:spcPct val="150000"/>
              </a:lnSpc>
            </a:pPr>
            <a:r>
              <a:rPr lang="en-US" sz="2400" dirty="0"/>
              <a:t>Precipitation of proteins and alkaloids. The property of tannins as an astringent is due to their ability to precipitate proteins and make them resistant for enzymatic attack.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95507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flipH="1">
            <a:off x="1116104" y="240079"/>
            <a:ext cx="10058400" cy="1076657"/>
          </a:xfrm>
        </p:spPr>
        <p:txBody>
          <a:bodyPr/>
          <a:lstStyle/>
          <a:p>
            <a:pPr algn="ctr"/>
            <a:r>
              <a:rPr lang="en-US" b="1" dirty="0"/>
              <a:t>Properties of tannins</a:t>
            </a:r>
            <a:endParaRPr lang="ar-IQ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flipH="1">
            <a:off x="877823" y="1316736"/>
            <a:ext cx="10472929" cy="5120640"/>
          </a:xfrm>
        </p:spPr>
        <p:txBody>
          <a:bodyPr>
            <a:normAutofit fontScale="92500" lnSpcReduction="10000"/>
          </a:bodyPr>
          <a:lstStyle/>
          <a:p>
            <a:pPr marL="457200" indent="-4572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Soluble </a:t>
            </a:r>
            <a:r>
              <a:rPr lang="en-US" sz="2400" dirty="0"/>
              <a:t>in water (except for some </a:t>
            </a:r>
            <a:r>
              <a:rPr lang="en-US" sz="2400" dirty="0" err="1"/>
              <a:t>highweight</a:t>
            </a:r>
            <a:r>
              <a:rPr lang="en-US" sz="2400" dirty="0"/>
              <a:t> structures molecular), alcohols, dilute alkalis, and glycerin</a:t>
            </a:r>
            <a:r>
              <a:rPr lang="en-US" sz="2400" dirty="0" smtClean="0"/>
              <a:t>.</a:t>
            </a:r>
          </a:p>
          <a:p>
            <a:pPr marL="457200" indent="-4572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Insoluble </a:t>
            </a:r>
            <a:r>
              <a:rPr lang="en-US" sz="2400" dirty="0"/>
              <a:t>in organic solvents, except acetone, slightly soluble in ethyl acetate</a:t>
            </a:r>
            <a:r>
              <a:rPr lang="en-US" sz="2400" dirty="0" smtClean="0"/>
              <a:t>.</a:t>
            </a:r>
          </a:p>
          <a:p>
            <a:pPr marL="457200" indent="-4572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It </a:t>
            </a:r>
            <a:r>
              <a:rPr lang="en-US" sz="2400" dirty="0"/>
              <a:t>tastes bitter if the tannin content is </a:t>
            </a:r>
            <a:r>
              <a:rPr lang="en-US" sz="2400" dirty="0" smtClean="0"/>
              <a:t>high .</a:t>
            </a:r>
          </a:p>
          <a:p>
            <a:pPr marL="457200" indent="-4572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Color </a:t>
            </a:r>
            <a:r>
              <a:rPr lang="en-US" sz="2400" dirty="0"/>
              <a:t>is yellowish white to </a:t>
            </a:r>
            <a:r>
              <a:rPr lang="en-US" sz="2400" dirty="0" smtClean="0"/>
              <a:t>brown .</a:t>
            </a:r>
          </a:p>
          <a:p>
            <a:pPr marL="457200" indent="-4572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High </a:t>
            </a:r>
            <a:r>
              <a:rPr lang="en-US" sz="2400" dirty="0"/>
              <a:t>molecular weight ranges from 500 to </a:t>
            </a:r>
            <a:r>
              <a:rPr lang="en-US" sz="2400" dirty="0" smtClean="0"/>
              <a:t>&gt;5,000 mw.</a:t>
            </a:r>
            <a:endParaRPr lang="en-US" sz="2400" dirty="0"/>
          </a:p>
          <a:p>
            <a:pPr marL="457200" indent="-4572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Form </a:t>
            </a:r>
            <a:r>
              <a:rPr lang="en-US" sz="2400" dirty="0"/>
              <a:t>a non-</a:t>
            </a:r>
            <a:r>
              <a:rPr lang="en-US" sz="2400" dirty="0" err="1"/>
              <a:t>crystallizable</a:t>
            </a:r>
            <a:r>
              <a:rPr lang="en-US" sz="2400" dirty="0"/>
              <a:t> colloidal solution with </a:t>
            </a:r>
            <a:r>
              <a:rPr lang="en-US" sz="2400" dirty="0" smtClean="0"/>
              <a:t>water which </a:t>
            </a:r>
            <a:r>
              <a:rPr lang="en-US" sz="2400" dirty="0"/>
              <a:t>leads to acidic reactions.</a:t>
            </a:r>
          </a:p>
          <a:p>
            <a:pPr marL="457200" indent="-4572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It has </a:t>
            </a:r>
            <a:r>
              <a:rPr lang="en-US" sz="2400" dirty="0"/>
              <a:t>an astringent property </a:t>
            </a:r>
            <a:r>
              <a:rPr lang="en-US" sz="2400" dirty="0" smtClean="0"/>
              <a:t>and </a:t>
            </a:r>
            <a:r>
              <a:rPr lang="en-US" sz="2400" dirty="0"/>
              <a:t>astringent </a:t>
            </a:r>
            <a:r>
              <a:rPr lang="en-US" sz="2400" dirty="0" smtClean="0"/>
              <a:t>taste in </a:t>
            </a:r>
            <a:r>
              <a:rPr lang="en-US" sz="2400" dirty="0"/>
              <a:t>the </a:t>
            </a:r>
            <a:r>
              <a:rPr lang="en-US" sz="2400" dirty="0" smtClean="0"/>
              <a:t>mouth.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86597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" t="22160" r="7306" b="1"/>
          <a:stretch/>
        </p:blipFill>
        <p:spPr>
          <a:xfrm>
            <a:off x="365760" y="353568"/>
            <a:ext cx="11497056" cy="6132576"/>
          </a:xfrm>
        </p:spPr>
      </p:pic>
    </p:spTree>
    <p:extLst>
      <p:ext uri="{BB962C8B-B14F-4D97-AF65-F5344CB8AC3E}">
        <p14:creationId xmlns:p14="http://schemas.microsoft.com/office/powerpoint/2010/main" val="2579276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flipH="1">
            <a:off x="1066800" y="242047"/>
            <a:ext cx="10058400" cy="1220993"/>
          </a:xfrm>
        </p:spPr>
        <p:txBody>
          <a:bodyPr/>
          <a:lstStyle/>
          <a:p>
            <a:pPr algn="ctr"/>
            <a:r>
              <a:rPr lang="en-US" b="1" dirty="0"/>
              <a:t>C</a:t>
            </a:r>
            <a:r>
              <a:rPr lang="en-US" b="1" dirty="0" smtClean="0"/>
              <a:t>lassification </a:t>
            </a:r>
            <a:r>
              <a:rPr lang="en-US" b="1" dirty="0"/>
              <a:t>of </a:t>
            </a:r>
            <a:r>
              <a:rPr lang="en-US" b="1" dirty="0" smtClean="0"/>
              <a:t>tannins</a:t>
            </a:r>
            <a:endParaRPr lang="ar-IQ" b="1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 flipH="1">
            <a:off x="914398" y="1463041"/>
            <a:ext cx="10210801" cy="4958518"/>
          </a:xfrm>
        </p:spPr>
        <p:txBody>
          <a:bodyPr>
            <a:normAutofit lnSpcReduction="10000"/>
          </a:bodyPr>
          <a:lstStyle/>
          <a:p>
            <a:pPr algn="justLow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smtClean="0"/>
              <a:t>Tannin </a:t>
            </a:r>
            <a:r>
              <a:rPr lang="en-US" sz="2000" dirty="0"/>
              <a:t>compounds can be divided into two main groups based on the Goldbeater skin </a:t>
            </a:r>
            <a:r>
              <a:rPr lang="en-US" sz="2000" dirty="0" smtClean="0"/>
              <a:t>test </a:t>
            </a:r>
            <a:r>
              <a:rPr lang="en-US" sz="2000" b="1" dirty="0" smtClean="0">
                <a:solidFill>
                  <a:srgbClr val="FF0000"/>
                </a:solidFill>
              </a:rPr>
              <a:t>:</a:t>
            </a:r>
          </a:p>
          <a:p>
            <a:pPr algn="justLow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 algn="justLow" rtl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1-</a:t>
            </a:r>
            <a:r>
              <a:rPr lang="en-US" sz="2000" b="1" dirty="0" smtClean="0"/>
              <a:t>  True tannins </a:t>
            </a:r>
            <a:r>
              <a:rPr lang="en-US" sz="2000" b="1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A </a:t>
            </a:r>
            <a:r>
              <a:rPr lang="en-US" sz="2000" dirty="0"/>
              <a:t>group of tannins that show a positive Goldbeater skin </a:t>
            </a:r>
            <a:r>
              <a:rPr lang="en-US" sz="2000" dirty="0" smtClean="0"/>
              <a:t>test </a:t>
            </a:r>
            <a:r>
              <a:rPr lang="en-US" sz="2000" dirty="0"/>
              <a:t>, </a:t>
            </a:r>
            <a:r>
              <a:rPr lang="en-US" sz="2000" dirty="0" smtClean="0"/>
              <a:t>high      molecular </a:t>
            </a:r>
            <a:r>
              <a:rPr lang="en-US" sz="2000" dirty="0"/>
              <a:t>weight</a:t>
            </a:r>
            <a:r>
              <a:rPr lang="en-US" sz="2000" dirty="0" smtClean="0"/>
              <a:t>(&gt;500mw).</a:t>
            </a:r>
          </a:p>
          <a:p>
            <a:pPr marL="0" indent="0" algn="justLow" rtl="0">
              <a:lnSpc>
                <a:spcPct val="150000"/>
              </a:lnSpc>
              <a:buNone/>
            </a:pPr>
            <a:endParaRPr lang="en-US" sz="2000" dirty="0" smtClean="0"/>
          </a:p>
          <a:p>
            <a:pPr marL="0" indent="0" algn="justLow" rtl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2- </a:t>
            </a:r>
            <a:r>
              <a:rPr lang="en-US" sz="2000" b="1" dirty="0" smtClean="0"/>
              <a:t> Pseudo-tannins </a:t>
            </a:r>
            <a:r>
              <a:rPr lang="en-US" sz="2000" b="1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/>
              <a:t>They </a:t>
            </a:r>
            <a:r>
              <a:rPr lang="en-US" sz="2000" dirty="0"/>
              <a:t>are simple phenolic compounds with lower molecular </a:t>
            </a:r>
            <a:r>
              <a:rPr lang="en-US" sz="2000" dirty="0" smtClean="0"/>
              <a:t>weight(&lt;500mw).It </a:t>
            </a:r>
            <a:r>
              <a:rPr lang="en-US" sz="2000" dirty="0"/>
              <a:t>does not respond to the tanning reaction of the Goldbeater skin </a:t>
            </a:r>
            <a:r>
              <a:rPr lang="en-US" sz="2000" dirty="0" smtClean="0"/>
              <a:t>test</a:t>
            </a:r>
            <a:r>
              <a:rPr lang="en-US" sz="2400" dirty="0" smtClean="0"/>
              <a:t>.</a:t>
            </a:r>
          </a:p>
          <a:p>
            <a:pPr marL="0" indent="0" algn="justLow" rtl="0">
              <a:lnSpc>
                <a:spcPct val="150000"/>
              </a:lnSpc>
              <a:buNone/>
            </a:pPr>
            <a:r>
              <a:rPr lang="en-US" sz="2000" dirty="0" smtClean="0"/>
              <a:t>Examples: Cocoa , Coffee 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339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1" r="21537" b="66718"/>
          <a:stretch/>
        </p:blipFill>
        <p:spPr bwMode="auto">
          <a:xfrm>
            <a:off x="402336" y="390574"/>
            <a:ext cx="11411712" cy="33157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عنصر نائب للمحتوى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1" t="37576" r="21537" b="35161"/>
          <a:stretch/>
        </p:blipFill>
        <p:spPr bwMode="auto">
          <a:xfrm>
            <a:off x="402336" y="3706368"/>
            <a:ext cx="11411712" cy="2767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6077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flipH="1">
            <a:off x="1243584" y="398754"/>
            <a:ext cx="10058400" cy="1015518"/>
          </a:xfrm>
        </p:spPr>
        <p:txBody>
          <a:bodyPr/>
          <a:lstStyle/>
          <a:p>
            <a:pPr algn="ctr"/>
            <a:r>
              <a:rPr lang="en-US" b="1" dirty="0"/>
              <a:t>Classification of tannins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flipH="1">
            <a:off x="682752" y="1328928"/>
            <a:ext cx="10826496" cy="5169408"/>
          </a:xfrm>
        </p:spPr>
        <p:txBody>
          <a:bodyPr>
            <a:noAutofit/>
          </a:bodyPr>
          <a:lstStyle/>
          <a:p>
            <a:pPr algn="justLow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prstClr val="white"/>
                </a:solidFill>
              </a:rPr>
              <a:t>Tannins can be divided into two main groups based on the chemical structure and hydrolytic reaction </a:t>
            </a:r>
            <a:r>
              <a:rPr lang="en-US" b="1" dirty="0" smtClean="0">
                <a:solidFill>
                  <a:srgbClr val="00B0F0"/>
                </a:solidFill>
              </a:rPr>
              <a:t>:</a:t>
            </a:r>
          </a:p>
          <a:p>
            <a:pPr algn="justLow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b="1" dirty="0" smtClean="0">
              <a:solidFill>
                <a:srgbClr val="00B0F0"/>
              </a:solidFill>
            </a:endParaRPr>
          </a:p>
          <a:p>
            <a:pPr marL="0" indent="0" algn="justLow" rtl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B0F0"/>
                </a:solidFill>
              </a:rPr>
              <a:t>1-</a:t>
            </a:r>
            <a:r>
              <a:rPr lang="en-US" dirty="0" smtClean="0"/>
              <a:t> </a:t>
            </a:r>
            <a:r>
              <a:rPr lang="en-US" b="1" dirty="0"/>
              <a:t>Hydrolysable tannins </a:t>
            </a:r>
            <a:r>
              <a:rPr lang="en-US" b="1" dirty="0">
                <a:solidFill>
                  <a:srgbClr val="00B0F0"/>
                </a:solidFill>
              </a:rPr>
              <a:t>:</a:t>
            </a:r>
            <a:r>
              <a:rPr lang="en-US" dirty="0"/>
              <a:t> They are ester of sugar and variable number of phenolic acid, they are </a:t>
            </a:r>
            <a:r>
              <a:rPr lang="en-US" dirty="0" err="1"/>
              <a:t>hydrolysed</a:t>
            </a:r>
            <a:r>
              <a:rPr lang="en-US" dirty="0"/>
              <a:t> by acids or enzyme , and produced  Gallic acid and </a:t>
            </a:r>
            <a:r>
              <a:rPr lang="en-US" dirty="0" err="1"/>
              <a:t>ellagic</a:t>
            </a:r>
            <a:r>
              <a:rPr lang="en-US" dirty="0"/>
              <a:t> acid, soluble in water  and their solution produces a blue color with ferric chloride</a:t>
            </a:r>
            <a:r>
              <a:rPr lang="en-US" dirty="0" smtClean="0"/>
              <a:t>.</a:t>
            </a:r>
          </a:p>
          <a:p>
            <a:pPr marL="0" indent="0" algn="justLow" rtl="0">
              <a:lnSpc>
                <a:spcPct val="150000"/>
              </a:lnSpc>
              <a:buNone/>
            </a:pPr>
            <a:r>
              <a:rPr lang="en-US" dirty="0"/>
              <a:t>Examples: pomegranate , eucalyptus </a:t>
            </a:r>
            <a:r>
              <a:rPr lang="en-US" dirty="0" smtClean="0"/>
              <a:t>. </a:t>
            </a:r>
          </a:p>
          <a:p>
            <a:pPr marL="0" indent="0" algn="justLow" rtl="0">
              <a:lnSpc>
                <a:spcPct val="150000"/>
              </a:lnSpc>
              <a:buNone/>
            </a:pPr>
            <a:endParaRPr lang="en-US" dirty="0"/>
          </a:p>
          <a:p>
            <a:pPr marL="0" indent="0" algn="justLow" rtl="0">
              <a:lnSpc>
                <a:spcPct val="150000"/>
              </a:lnSpc>
              <a:buNone/>
            </a:pPr>
            <a:r>
              <a:rPr lang="en-US" b="1" dirty="0">
                <a:solidFill>
                  <a:srgbClr val="00B0F0"/>
                </a:solidFill>
              </a:rPr>
              <a:t>2</a:t>
            </a:r>
            <a:r>
              <a:rPr lang="en-US" dirty="0">
                <a:solidFill>
                  <a:srgbClr val="00B0F0"/>
                </a:solidFill>
              </a:rPr>
              <a:t>-</a:t>
            </a:r>
            <a:r>
              <a:rPr lang="en-US" dirty="0"/>
              <a:t> </a:t>
            </a:r>
            <a:r>
              <a:rPr lang="en-US" b="1" dirty="0"/>
              <a:t>Condensed</a:t>
            </a:r>
            <a:r>
              <a:rPr lang="en-US" dirty="0"/>
              <a:t> or </a:t>
            </a:r>
            <a:r>
              <a:rPr lang="en-US" b="1" dirty="0" err="1"/>
              <a:t>Nonhydrolysable</a:t>
            </a:r>
            <a:r>
              <a:rPr lang="en-US" b="1" dirty="0"/>
              <a:t> tannins </a:t>
            </a:r>
            <a:r>
              <a:rPr lang="en-US" b="1" dirty="0">
                <a:solidFill>
                  <a:srgbClr val="00B0F0"/>
                </a:solidFill>
              </a:rPr>
              <a:t>:</a:t>
            </a:r>
            <a:r>
              <a:rPr lang="en-US" b="1" dirty="0"/>
              <a:t> </a:t>
            </a:r>
            <a:r>
              <a:rPr lang="en-US" dirty="0"/>
              <a:t>They</a:t>
            </a:r>
            <a:r>
              <a:rPr lang="en-US" b="1" dirty="0"/>
              <a:t> </a:t>
            </a:r>
            <a:r>
              <a:rPr lang="en-US" dirty="0"/>
              <a:t>are not readily hydrolysable in to simpler molecules , not contain sugar </a:t>
            </a:r>
            <a:r>
              <a:rPr lang="en-US" dirty="0" err="1"/>
              <a:t>moity</a:t>
            </a:r>
            <a:r>
              <a:rPr lang="en-US" dirty="0"/>
              <a:t> ,polymeric </a:t>
            </a:r>
            <a:r>
              <a:rPr lang="en-US" dirty="0" err="1"/>
              <a:t>flvans</a:t>
            </a:r>
            <a:r>
              <a:rPr lang="en-US" dirty="0"/>
              <a:t> , condensed tannins are also soluble in water and produce a green color with ferric chloride.</a:t>
            </a:r>
            <a:endParaRPr lang="ar-IQ" dirty="0"/>
          </a:p>
          <a:p>
            <a:pPr marL="0" indent="0" algn="l" rtl="0">
              <a:buNone/>
            </a:pPr>
            <a:r>
              <a:rPr lang="en-US" dirty="0"/>
              <a:t>Examples</a:t>
            </a:r>
            <a:r>
              <a:rPr lang="en-US" dirty="0" smtClean="0"/>
              <a:t>: Kola , Green tea 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021315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129" t="16890" b="32261"/>
          <a:stretch/>
        </p:blipFill>
        <p:spPr>
          <a:xfrm>
            <a:off x="365760" y="374415"/>
            <a:ext cx="11472672" cy="616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64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flipH="1">
            <a:off x="1010770" y="363566"/>
            <a:ext cx="10058400" cy="984500"/>
          </a:xfrm>
        </p:spPr>
        <p:txBody>
          <a:bodyPr/>
          <a:lstStyle/>
          <a:p>
            <a:pPr algn="ctr"/>
            <a:r>
              <a:rPr lang="en-US" b="1" dirty="0"/>
              <a:t>Medicinal properties and uses</a:t>
            </a:r>
            <a:endParaRPr lang="ar-IQ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flipH="1">
            <a:off x="731520" y="1348067"/>
            <a:ext cx="10899648" cy="5064925"/>
          </a:xfrm>
        </p:spPr>
        <p:txBody>
          <a:bodyPr>
            <a:normAutofit fontScale="92500"/>
          </a:bodyPr>
          <a:lstStyle/>
          <a:p>
            <a:pPr marL="457200" indent="-457200" algn="justLow" rtl="0">
              <a:lnSpc>
                <a:spcPct val="150000"/>
              </a:lnSpc>
              <a:buFont typeface="+mj-lt"/>
              <a:buAutoNum type="arabicPeriod"/>
            </a:pPr>
            <a:r>
              <a:rPr lang="en-US" sz="2200" dirty="0" smtClean="0"/>
              <a:t>Astringent </a:t>
            </a:r>
            <a:r>
              <a:rPr lang="en-US" sz="2200" dirty="0"/>
              <a:t>for burns and inflammation of mucous </a:t>
            </a:r>
            <a:r>
              <a:rPr lang="en-US" sz="2200" dirty="0" smtClean="0"/>
              <a:t>membranes</a:t>
            </a:r>
            <a:r>
              <a:rPr lang="en-US" sz="2200" dirty="0"/>
              <a:t>.</a:t>
            </a:r>
          </a:p>
          <a:p>
            <a:pPr marL="457200" indent="-457200" algn="justLow" rtl="0">
              <a:lnSpc>
                <a:spcPct val="150000"/>
              </a:lnSpc>
              <a:buFont typeface="+mj-lt"/>
              <a:buAutoNum type="arabicPeriod"/>
            </a:pPr>
            <a:r>
              <a:rPr lang="en-US" sz="2200" dirty="0" smtClean="0"/>
              <a:t>Antioxidant</a:t>
            </a:r>
            <a:r>
              <a:rPr lang="en-US" sz="2200" dirty="0"/>
              <a:t>, antibacterial, antifungal , anticancer </a:t>
            </a:r>
            <a:r>
              <a:rPr lang="en-US" sz="2200" dirty="0" smtClean="0"/>
              <a:t>.</a:t>
            </a:r>
          </a:p>
          <a:p>
            <a:pPr marL="457200" indent="-457200" algn="justLow" rtl="0">
              <a:lnSpc>
                <a:spcPct val="150000"/>
              </a:lnSpc>
              <a:buFont typeface="+mj-lt"/>
              <a:buAutoNum type="arabicPeriod"/>
            </a:pPr>
            <a:r>
              <a:rPr lang="en-US" sz="2200" dirty="0" smtClean="0"/>
              <a:t>Tannins </a:t>
            </a:r>
            <a:r>
              <a:rPr lang="en-US" sz="2200" dirty="0"/>
              <a:t>are used to treat </a:t>
            </a:r>
            <a:r>
              <a:rPr lang="en-US" sz="2200" dirty="0" smtClean="0"/>
              <a:t>skin ulcers, </a:t>
            </a:r>
            <a:r>
              <a:rPr lang="en-US" sz="2200" dirty="0"/>
              <a:t>hemorrhoids, </a:t>
            </a:r>
            <a:r>
              <a:rPr lang="en-US" sz="2200" dirty="0" smtClean="0"/>
              <a:t>frostbite</a:t>
            </a:r>
            <a:r>
              <a:rPr lang="en-US" sz="2200" dirty="0"/>
              <a:t>, as well as </a:t>
            </a:r>
            <a:r>
              <a:rPr lang="en-US" sz="2200" dirty="0" smtClean="0"/>
              <a:t>inflammation of gums.</a:t>
            </a:r>
          </a:p>
          <a:p>
            <a:pPr marL="457200" indent="-457200" algn="justLow" rtl="0">
              <a:buFont typeface="+mj-lt"/>
              <a:buAutoNum type="arabicPeriod"/>
            </a:pPr>
            <a:r>
              <a:rPr lang="en-US" sz="2200" dirty="0"/>
              <a:t>Stomach stimulant, blood thinner, </a:t>
            </a:r>
            <a:r>
              <a:rPr lang="en-US" sz="2200" dirty="0" smtClean="0"/>
              <a:t>diuretic.</a:t>
            </a:r>
            <a:endParaRPr lang="en-US" sz="2200" dirty="0"/>
          </a:p>
          <a:p>
            <a:pPr marL="457200" indent="-457200" algn="justLow" rtl="0">
              <a:buFont typeface="+mj-lt"/>
              <a:buAutoNum type="arabicPeriod"/>
            </a:pPr>
            <a:r>
              <a:rPr lang="en-US" sz="2200" dirty="0" smtClean="0"/>
              <a:t>Sore </a:t>
            </a:r>
            <a:r>
              <a:rPr lang="en-US" sz="2200" dirty="0"/>
              <a:t>throat, diarrhea, </a:t>
            </a:r>
            <a:r>
              <a:rPr lang="en-US" sz="2200" dirty="0" smtClean="0"/>
              <a:t>dysentery .</a:t>
            </a:r>
          </a:p>
          <a:p>
            <a:pPr marL="457200" indent="-457200" algn="justLow" rtl="0">
              <a:buFont typeface="+mj-lt"/>
              <a:buAutoNum type="arabicPeriod"/>
            </a:pPr>
            <a:r>
              <a:rPr lang="en-US" sz="2200" dirty="0" smtClean="0"/>
              <a:t>Treatment </a:t>
            </a:r>
            <a:r>
              <a:rPr lang="en-US" sz="2200" dirty="0"/>
              <a:t>for bee sting </a:t>
            </a:r>
            <a:r>
              <a:rPr lang="en-US" sz="2200" dirty="0" smtClean="0"/>
              <a:t>venom.</a:t>
            </a:r>
            <a:endParaRPr lang="en-US" sz="2200" dirty="0"/>
          </a:p>
          <a:p>
            <a:pPr marL="457200" indent="-457200" algn="justLow" rtl="0">
              <a:lnSpc>
                <a:spcPct val="150000"/>
              </a:lnSpc>
              <a:buFont typeface="+mj-lt"/>
              <a:buAutoNum type="arabicPeriod"/>
            </a:pPr>
            <a:r>
              <a:rPr lang="en-US" sz="2200" dirty="0" smtClean="0"/>
              <a:t>Control gastroenteritis</a:t>
            </a:r>
            <a:r>
              <a:rPr lang="en-US" sz="2200" dirty="0"/>
              <a:t>, and in cases of </a:t>
            </a:r>
            <a:r>
              <a:rPr lang="en-US" sz="2200" dirty="0" smtClean="0"/>
              <a:t>heavy </a:t>
            </a:r>
            <a:r>
              <a:rPr lang="en-US" sz="2200" dirty="0"/>
              <a:t>metal poisoning as an </a:t>
            </a:r>
            <a:r>
              <a:rPr lang="en-US" sz="2200" dirty="0" err="1"/>
              <a:t>antidot</a:t>
            </a:r>
            <a:r>
              <a:rPr lang="en-US" sz="2200" dirty="0" smtClean="0"/>
              <a:t>.</a:t>
            </a:r>
          </a:p>
          <a:p>
            <a:pPr marL="457200" indent="-457200" algn="justLow" rtl="0">
              <a:lnSpc>
                <a:spcPct val="150000"/>
              </a:lnSpc>
              <a:buFont typeface="+mj-lt"/>
              <a:buAutoNum type="arabicPeriod"/>
            </a:pPr>
            <a:r>
              <a:rPr lang="en-US" sz="2200" dirty="0"/>
              <a:t>In recent years, these compounds have proven their antiviral activity in treating viral diseases, including</a:t>
            </a:r>
            <a:r>
              <a:rPr lang="en-US" sz="2200" dirty="0" smtClean="0"/>
              <a:t>... </a:t>
            </a:r>
            <a:r>
              <a:rPr lang="en-US" sz="2200" dirty="0"/>
              <a:t>AIDS.</a:t>
            </a:r>
            <a:endParaRPr lang="en-US" sz="2200" dirty="0" smtClean="0"/>
          </a:p>
          <a:p>
            <a:pPr algn="justLow" rtl="0">
              <a:lnSpc>
                <a:spcPct val="150000"/>
              </a:lnSpc>
            </a:pPr>
            <a:endParaRPr lang="ar-IQ" sz="2000" dirty="0"/>
          </a:p>
        </p:txBody>
      </p:sp>
    </p:spTree>
    <p:extLst>
      <p:ext uri="{BB962C8B-B14F-4D97-AF65-F5344CB8AC3E}">
        <p14:creationId xmlns:p14="http://schemas.microsoft.com/office/powerpoint/2010/main" val="275126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فقاعات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78440441" id="{50EB424C-73F4-425F-8F22-623D5CB82B65}" vid="{AEF0E727-87DD-48DE-8443-878F10323BA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C21C94-EC06-4610-B8F0-A456DD28CD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C0DB4D-BE53-4100-8A0D-CEFB2E482820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5D6F7AD-09FB-47AB-B353-D1D83850E3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تصميم Garden Savon</Template>
  <TotalTime>0</TotalTime>
  <Words>537</Words>
  <Application>Microsoft Office PowerPoint</Application>
  <PresentationFormat>ملء الشاشة</PresentationFormat>
  <Paragraphs>63</Paragraphs>
  <Slides>13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9" baseType="lpstr">
      <vt:lpstr>Algerian</vt:lpstr>
      <vt:lpstr>Arial</vt:lpstr>
      <vt:lpstr>Century Gothic</vt:lpstr>
      <vt:lpstr>Tahoma</vt:lpstr>
      <vt:lpstr>Wingdings</vt:lpstr>
      <vt:lpstr>فقاعات</vt:lpstr>
      <vt:lpstr>tanins</vt:lpstr>
      <vt:lpstr>Tannins</vt:lpstr>
      <vt:lpstr>Properties of tannins</vt:lpstr>
      <vt:lpstr>عرض تقديمي في PowerPoint</vt:lpstr>
      <vt:lpstr>Classification of tannins</vt:lpstr>
      <vt:lpstr>عرض تقديمي في PowerPoint</vt:lpstr>
      <vt:lpstr>Classification of tannins</vt:lpstr>
      <vt:lpstr>عرض تقديمي في PowerPoint</vt:lpstr>
      <vt:lpstr>Medicinal properties and uses</vt:lpstr>
      <vt:lpstr>Other uses of tannins</vt:lpstr>
      <vt:lpstr>Tanins example</vt:lpstr>
      <vt:lpstr>The procedure</vt:lpstr>
      <vt:lpstr>Thank you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2023-11-19T22:56:37Z</dcterms:created>
  <dcterms:modified xsi:type="dcterms:W3CDTF">2023-11-25T17:20:05Z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